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67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89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1853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6650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811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31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523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81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03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68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988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14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124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53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103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568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70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8308" y="1723294"/>
            <a:ext cx="6600451" cy="2262781"/>
          </a:xfrm>
        </p:spPr>
        <p:txBody>
          <a:bodyPr>
            <a:normAutofit fontScale="90000"/>
          </a:bodyPr>
          <a:lstStyle/>
          <a:p>
            <a:r>
              <a:rPr dirty="0"/>
              <a:t>A Guide to APA Referencing Style (7th Edition)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smtClean="0"/>
              <a:t>Karatina</a:t>
            </a:r>
            <a:r>
              <a:rPr lang="en-US" dirty="0" smtClean="0"/>
              <a:t> University Library </a:t>
            </a:r>
            <a:endParaRPr dirty="0"/>
          </a:p>
        </p:txBody>
      </p:sp>
      <p:pic>
        <p:nvPicPr>
          <p:cNvPr id="1026" name="Picture 2" descr="Karatina University | Karat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5" y="4800599"/>
            <a:ext cx="2219325" cy="205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Overview of APA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738" y="1447800"/>
            <a:ext cx="6591985" cy="3777622"/>
          </a:xfrm>
        </p:spPr>
        <p:txBody>
          <a:bodyPr>
            <a:normAutofit/>
          </a:bodyPr>
          <a:lstStyle/>
          <a:p>
            <a:r>
              <a:t>APA (American Psychological Association) style was introduced in 1929 to standardize citation practices.</a:t>
            </a:r>
          </a:p>
          <a:p>
            <a:r>
              <a:t>It is widely used in psychology, education, business, and social sciences.</a:t>
            </a:r>
          </a:p>
          <a:p>
            <a:endParaRPr/>
          </a:p>
          <a:p>
            <a:r>
              <a:t>Key Features:</a:t>
            </a:r>
          </a:p>
          <a:p>
            <a:r>
              <a:t>• Author–Date Citation System</a:t>
            </a:r>
          </a:p>
          <a:p>
            <a:r>
              <a:t>• Emphasis on clarity and precision</a:t>
            </a:r>
          </a:p>
          <a:p>
            <a:r>
              <a:t>• Uniformity and consistency in referencing</a:t>
            </a:r>
          </a:p>
        </p:txBody>
      </p:sp>
      <p:pic>
        <p:nvPicPr>
          <p:cNvPr id="2050" name="Picture 2" descr="Karatina University | Karat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5" y="4800599"/>
            <a:ext cx="2219325" cy="205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8678" y="307587"/>
            <a:ext cx="6589199" cy="1280890"/>
          </a:xfrm>
        </p:spPr>
        <p:txBody>
          <a:bodyPr/>
          <a:lstStyle/>
          <a:p>
            <a:r>
              <a:rPr dirty="0"/>
              <a:t>In-Text Citations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8678" y="1245577"/>
            <a:ext cx="6591985" cy="3777622"/>
          </a:xfrm>
        </p:spPr>
        <p:txBody>
          <a:bodyPr>
            <a:normAutofit fontScale="92500" lnSpcReduction="20000"/>
          </a:bodyPr>
          <a:lstStyle/>
          <a:p>
            <a:r>
              <a:rPr dirty="0"/>
              <a:t>In-text citations acknowledge information sources and guide readers to reference entries.</a:t>
            </a:r>
          </a:p>
          <a:p>
            <a:endParaRPr dirty="0"/>
          </a:p>
          <a:p>
            <a:r>
              <a:rPr dirty="0"/>
              <a:t>Formats:</a:t>
            </a:r>
          </a:p>
          <a:p>
            <a:r>
              <a:rPr dirty="0"/>
              <a:t>• Parenthetical: (Kerr, 2013)</a:t>
            </a:r>
          </a:p>
          <a:p>
            <a:r>
              <a:rPr dirty="0"/>
              <a:t>• Narrative: Kerr (2013)</a:t>
            </a:r>
          </a:p>
          <a:p>
            <a:endParaRPr dirty="0"/>
          </a:p>
          <a:p>
            <a:r>
              <a:rPr dirty="0"/>
              <a:t>Examples:</a:t>
            </a:r>
          </a:p>
          <a:p>
            <a:r>
              <a:rPr dirty="0"/>
              <a:t>• Two Authors: (Wiseman &amp; Kerr, 2013)</a:t>
            </a:r>
          </a:p>
          <a:p>
            <a:r>
              <a:rPr dirty="0"/>
              <a:t>• Three or More: (Martin et al., 2020)</a:t>
            </a:r>
          </a:p>
          <a:p>
            <a:r>
              <a:rPr dirty="0"/>
              <a:t>• Organization: (World Health Organization [WHO], 2021)</a:t>
            </a:r>
          </a:p>
        </p:txBody>
      </p:sp>
      <p:pic>
        <p:nvPicPr>
          <p:cNvPr id="3074" name="Picture 2" descr="Karatina University | Karat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5" y="4800599"/>
            <a:ext cx="2219325" cy="205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Direct Quotations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Short Quotation (&lt; 40 words):</a:t>
            </a:r>
          </a:p>
          <a:p>
            <a:r>
              <a:t>Include author, year, and page number.</a:t>
            </a:r>
          </a:p>
          <a:p>
            <a:r>
              <a:t>Example: “Diplomacy is the management of international relations by negotiation” (Kerr &amp; Wiseman, 2013, p. 45).</a:t>
            </a:r>
          </a:p>
          <a:p>
            <a:endParaRPr/>
          </a:p>
          <a:p>
            <a:r>
              <a:t>Long Quotation (≥ 40 words):</a:t>
            </a:r>
          </a:p>
          <a:p>
            <a:r>
              <a:t>Format as an indented block, no quotation marks.</a:t>
            </a:r>
          </a:p>
        </p:txBody>
      </p:sp>
      <p:pic>
        <p:nvPicPr>
          <p:cNvPr id="4098" name="Picture 2" descr="Karatina University | Karat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5" y="4800599"/>
            <a:ext cx="2219325" cy="205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562" y="254833"/>
            <a:ext cx="6589199" cy="1280890"/>
          </a:xfrm>
        </p:spPr>
        <p:txBody>
          <a:bodyPr/>
          <a:lstStyle/>
          <a:p>
            <a:r>
              <a:rPr dirty="0"/>
              <a:t>Paraphrasing and Summarizing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7776" y="1471246"/>
            <a:ext cx="6591985" cy="3777622"/>
          </a:xfrm>
        </p:spPr>
        <p:txBody>
          <a:bodyPr>
            <a:normAutofit/>
          </a:bodyPr>
          <a:lstStyle/>
          <a:p>
            <a:r>
              <a:rPr dirty="0"/>
              <a:t>Paraphrasing: Restating another author’s idea in your own words.</a:t>
            </a:r>
          </a:p>
          <a:p>
            <a:r>
              <a:rPr dirty="0"/>
              <a:t>Example: Kerr and Wiseman (</a:t>
            </a:r>
            <a:r>
              <a:rPr dirty="0" smtClean="0"/>
              <a:t>20</a:t>
            </a:r>
            <a:r>
              <a:rPr lang="en-US" dirty="0" smtClean="0"/>
              <a:t>2</a:t>
            </a:r>
            <a:r>
              <a:rPr dirty="0" smtClean="0"/>
              <a:t>3</a:t>
            </a:r>
            <a:r>
              <a:rPr dirty="0"/>
              <a:t>) argue that diplomacy involves managing international relations through dialogue.</a:t>
            </a:r>
          </a:p>
          <a:p>
            <a:endParaRPr dirty="0"/>
          </a:p>
          <a:p>
            <a:r>
              <a:rPr dirty="0"/>
              <a:t>Summarizing: Condensing a larger section into main ideas.</a:t>
            </a:r>
          </a:p>
          <a:p>
            <a:r>
              <a:rPr dirty="0"/>
              <a:t>Example: Kerr and Wiseman (</a:t>
            </a:r>
            <a:r>
              <a:rPr dirty="0" smtClean="0"/>
              <a:t>20</a:t>
            </a:r>
            <a:r>
              <a:rPr lang="en-US" dirty="0" smtClean="0"/>
              <a:t>2</a:t>
            </a:r>
            <a:r>
              <a:rPr dirty="0" smtClean="0"/>
              <a:t>3</a:t>
            </a:r>
            <a:r>
              <a:rPr dirty="0"/>
              <a:t>) provide an overview of global diplomacy theories.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4675" y="4800600"/>
            <a:ext cx="2219325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 List – 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7777" y="1413342"/>
            <a:ext cx="6591985" cy="3018692"/>
          </a:xfrm>
        </p:spPr>
        <p:txBody>
          <a:bodyPr/>
          <a:lstStyle/>
          <a:p>
            <a:r>
              <a:rPr dirty="0"/>
              <a:t>A reference list appears at the end of your work and includes all cited sources.</a:t>
            </a:r>
          </a:p>
          <a:p>
            <a:endParaRPr dirty="0"/>
          </a:p>
          <a:p>
            <a:r>
              <a:rPr dirty="0"/>
              <a:t>Purpose:</a:t>
            </a:r>
          </a:p>
          <a:p>
            <a:r>
              <a:rPr dirty="0"/>
              <a:t>• Demonstrates credibility and research depth</a:t>
            </a:r>
          </a:p>
          <a:p>
            <a:r>
              <a:rPr dirty="0"/>
              <a:t>• Provides transparency and verifiability</a:t>
            </a:r>
          </a:p>
          <a:p>
            <a:r>
              <a:rPr dirty="0"/>
              <a:t>• Helps avoid plagiarism</a:t>
            </a:r>
          </a:p>
        </p:txBody>
      </p:sp>
      <p:pic>
        <p:nvPicPr>
          <p:cNvPr id="5122" name="Picture 2" descr="Karatina University | Karat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5" y="4800599"/>
            <a:ext cx="2219325" cy="205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Formatting a Reference List (APA 7th)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928446"/>
            <a:ext cx="6591985" cy="2872153"/>
          </a:xfrm>
        </p:spPr>
        <p:txBody>
          <a:bodyPr/>
          <a:lstStyle/>
          <a:p>
            <a:r>
              <a:rPr dirty="0"/>
              <a:t>• Start on a new page titled 'References' (centered, bold)</a:t>
            </a:r>
          </a:p>
          <a:p>
            <a:r>
              <a:rPr dirty="0"/>
              <a:t>• Double-space entries</a:t>
            </a:r>
          </a:p>
          <a:p>
            <a:r>
              <a:rPr dirty="0"/>
              <a:t>• Use a 0.5-inch hanging indent</a:t>
            </a:r>
          </a:p>
          <a:p>
            <a:r>
              <a:rPr dirty="0"/>
              <a:t>• Arrange alphabetically by author surname</a:t>
            </a:r>
          </a:p>
          <a:p>
            <a:r>
              <a:rPr dirty="0"/>
              <a:t>• Italicize titles of books and journals</a:t>
            </a:r>
          </a:p>
          <a:p>
            <a:r>
              <a:rPr dirty="0"/>
              <a:t>• Use '&amp;' between multiple authors</a:t>
            </a:r>
          </a:p>
          <a:p>
            <a:endParaRPr dirty="0"/>
          </a:p>
        </p:txBody>
      </p:sp>
      <p:pic>
        <p:nvPicPr>
          <p:cNvPr id="6146" name="Picture 2" descr="Karatina University | Karat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5" y="4800599"/>
            <a:ext cx="2219325" cy="205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6231" y="1430216"/>
            <a:ext cx="6591985" cy="3777622"/>
          </a:xfrm>
        </p:spPr>
        <p:txBody>
          <a:bodyPr>
            <a:normAutofit/>
          </a:bodyPr>
          <a:lstStyle/>
          <a:p>
            <a:r>
              <a:rPr dirty="0"/>
              <a:t>Book: Smith, J. M. (2020). Diplomacy in a Globalizing </a:t>
            </a:r>
            <a:r>
              <a:rPr lang="en-US" dirty="0" smtClean="0"/>
              <a:t> </a:t>
            </a:r>
            <a:r>
              <a:rPr dirty="0" smtClean="0"/>
              <a:t>World</a:t>
            </a:r>
            <a:r>
              <a:rPr dirty="0"/>
              <a:t>. Academic Press.</a:t>
            </a:r>
          </a:p>
          <a:p>
            <a:endParaRPr dirty="0"/>
          </a:p>
          <a:p>
            <a:r>
              <a:rPr dirty="0"/>
              <a:t>Journal Article: Brown, P. (2019). Data analytics in marketing. Journal of Business Analytics, 7(1), 45–62. https://doi.org/10.1234/abcd1234</a:t>
            </a:r>
          </a:p>
          <a:p>
            <a:endParaRPr dirty="0"/>
          </a:p>
          <a:p>
            <a:r>
              <a:rPr dirty="0"/>
              <a:t>Website: Merriam-Webster. (2021). Surreptitious. https://www.merriam-webster.com/dictionary/surreptitious</a:t>
            </a:r>
          </a:p>
        </p:txBody>
      </p:sp>
      <p:pic>
        <p:nvPicPr>
          <p:cNvPr id="7170" name="Picture 2" descr="Karatina University | Karat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5" y="4800599"/>
            <a:ext cx="2219325" cy="205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</TotalTime>
  <Words>403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Wisp</vt:lpstr>
      <vt:lpstr>A Guide to APA Referencing Style (7th Edition)</vt:lpstr>
      <vt:lpstr>Overview of APA Style</vt:lpstr>
      <vt:lpstr>In-Text Citations</vt:lpstr>
      <vt:lpstr>Direct Quotations</vt:lpstr>
      <vt:lpstr>Paraphrasing and Summarizing</vt:lpstr>
      <vt:lpstr>Reference List – Purpose</vt:lpstr>
      <vt:lpstr>Formatting a Reference List (APA 7th)</vt:lpstr>
      <vt:lpstr>Reference Examples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Guide to APA Referencing Style (7th Edition)</dc:title>
  <dc:subject/>
  <dc:creator>Simon Gacheru Ngenyi</dc:creator>
  <cp:keywords/>
  <dc:description>generated using python-pptx</dc:description>
  <cp:lastModifiedBy>Simon Gacheru Ngenyi</cp:lastModifiedBy>
  <cp:revision>5</cp:revision>
  <dcterms:created xsi:type="dcterms:W3CDTF">2013-01-27T09:14:16Z</dcterms:created>
  <dcterms:modified xsi:type="dcterms:W3CDTF">2025-11-10T12:24:20Z</dcterms:modified>
  <cp:category/>
</cp:coreProperties>
</file>